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e4024bcd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e4024bcd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a9ba180e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a9ba180e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a9ba180e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a9ba180e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a9ba180e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a9ba180e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a9ba180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a9ba180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a9ba180e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a9ba180e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9ba180e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a9ba180e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519700" y="1185000"/>
            <a:ext cx="5160600" cy="883500"/>
          </a:xfrm>
          <a:prstGeom prst="rect">
            <a:avLst/>
          </a:prstGeom>
          <a:effectLst>
            <a:reflection blurRad="0" dir="0" dist="0" endA="0" endPos="82000" fadeDir="5400012" kx="0" rotWithShape="0" algn="bl" stA="40000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CASO ADUANAS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442350" y="3335000"/>
            <a:ext cx="22167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</a:rPr>
              <a:t>Integrantes</a:t>
            </a:r>
            <a:r>
              <a:rPr lang="es" sz="1300">
                <a:solidFill>
                  <a:schemeClr val="lt1"/>
                </a:solidFill>
              </a:rPr>
              <a:t> 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 sz="1300">
                <a:solidFill>
                  <a:schemeClr val="lt1"/>
                </a:solidFill>
              </a:rPr>
              <a:t>Miguel Villarroel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 sz="1300">
                <a:solidFill>
                  <a:schemeClr val="lt1"/>
                </a:solidFill>
              </a:rPr>
              <a:t>Cristian Urcullu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 sz="1300">
                <a:solidFill>
                  <a:schemeClr val="lt1"/>
                </a:solidFill>
              </a:rPr>
              <a:t>Adriano Contreras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s" sz="1300">
                <a:solidFill>
                  <a:schemeClr val="lt1"/>
                </a:solidFill>
              </a:rPr>
              <a:t>Diego Torres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" y="101150"/>
            <a:ext cx="2745875" cy="8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19512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</a:t>
            </a:r>
            <a:endParaRPr/>
          </a:p>
        </p:txBody>
      </p:sp>
      <p:pic>
        <p:nvPicPr>
          <p:cNvPr id="72" name="Google Shape;72;p14" title="descarga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4652850" y="1509125"/>
            <a:ext cx="1418650" cy="106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3000" fadeDir="5400012" kx="0" rotWithShape="0" algn="bl" stA="20000" stPos="0" sy="-100000" ky="0"/>
          </a:effectLst>
        </p:spPr>
      </p:pic>
      <p:pic>
        <p:nvPicPr>
          <p:cNvPr id="73" name="Google Shape;73;p14" title="Captur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575" y="2983500"/>
            <a:ext cx="2647524" cy="178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3000" fadeDir="5400012" kx="0" rotWithShape="0" algn="bl" stA="20000" stPos="0" sy="-100000" ky="0"/>
          </a:effectLst>
        </p:spPr>
      </p:pic>
      <p:sp>
        <p:nvSpPr>
          <p:cNvPr id="74" name="Google Shape;74;p14"/>
          <p:cNvSpPr txBox="1"/>
          <p:nvPr/>
        </p:nvSpPr>
        <p:spPr>
          <a:xfrm>
            <a:off x="311725" y="1252250"/>
            <a:ext cx="3669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Aduanas es un organismo del estado, y como institución pública cumple funciones clave tales como: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Comercio exterior.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Facilitación y agilización de las operaciones de importación y exportación.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Resguardar intereses del estado (Fiscalizando las operaciones).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Realizar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estadísticas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 intercambio comercial.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 title="W24VVNFOINGANL3RDICYBQMJKU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625" y="360575"/>
            <a:ext cx="2542723" cy="190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500925"/>
            <a:ext cx="17481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pic>
        <p:nvPicPr>
          <p:cNvPr id="81" name="Google Shape;81;p15" title="5SZWMSYCMRAPTHXT7VNFLDDTS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450" y="602475"/>
            <a:ext cx="3251333" cy="182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3000" fadeDir="5400012" kx="0" rotWithShape="0" algn="bl" stA="20000" stPos="0" sy="-100000" ky="0"/>
          </a:effectLst>
        </p:spPr>
      </p:pic>
      <p:sp>
        <p:nvSpPr>
          <p:cNvPr id="82" name="Google Shape;82;p15"/>
          <p:cNvSpPr txBox="1"/>
          <p:nvPr/>
        </p:nvSpPr>
        <p:spPr>
          <a:xfrm>
            <a:off x="207900" y="1147950"/>
            <a:ext cx="40035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Colapso del paso fronterizo Los Libertadores por exceso de flujo y falta de infraestructura adecuada: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es" sz="1100">
                <a:solidFill>
                  <a:schemeClr val="lt1"/>
                </a:solidFill>
              </a:rPr>
              <a:t>Demoras extremas:</a:t>
            </a:r>
            <a:r>
              <a:rPr lang="es" sz="1100">
                <a:solidFill>
                  <a:schemeClr val="lt1"/>
                </a:solidFill>
              </a:rPr>
              <a:t> Esperas de hasta 20 horas.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es" sz="1100">
                <a:solidFill>
                  <a:schemeClr val="lt1"/>
                </a:solidFill>
              </a:rPr>
              <a:t>Desinformación de los viajeros:</a:t>
            </a:r>
            <a:r>
              <a:rPr lang="es" sz="1100">
                <a:solidFill>
                  <a:schemeClr val="lt1"/>
                </a:solidFill>
              </a:rPr>
              <a:t> Muchos no usan trámites online y completan formularios en ventanilla.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es" sz="1100">
                <a:solidFill>
                  <a:schemeClr val="lt1"/>
                </a:solidFill>
              </a:rPr>
              <a:t>Descoordinación institucional:</a:t>
            </a:r>
            <a:r>
              <a:rPr lang="es" sz="1100">
                <a:solidFill>
                  <a:schemeClr val="lt1"/>
                </a:solidFill>
              </a:rPr>
              <a:t> Fallos en distintos servicios (Aduanas, PDI, SAG)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es" sz="1100">
                <a:solidFill>
                  <a:schemeClr val="lt1"/>
                </a:solidFill>
              </a:rPr>
              <a:t>Sistema integrado debilitado:</a:t>
            </a:r>
            <a:r>
              <a:rPr lang="es" sz="1100">
                <a:solidFill>
                  <a:schemeClr val="lt1"/>
                </a:solidFill>
              </a:rPr>
              <a:t> La pandemia interrumpió el sistema conjunto de control fronterizo.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es" sz="1100">
                <a:solidFill>
                  <a:schemeClr val="lt1"/>
                </a:solidFill>
              </a:rPr>
              <a:t>Falta de modernización:</a:t>
            </a:r>
            <a:r>
              <a:rPr lang="es" sz="1100">
                <a:solidFill>
                  <a:schemeClr val="lt1"/>
                </a:solidFill>
              </a:rPr>
              <a:t> Sistemas de información y procesos aduaneros obsoletos.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83" name="Google Shape;83;p15" title="6MQR3WPSEJAVHKTD3B5KTMAU6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900" y="2869000"/>
            <a:ext cx="2564775" cy="170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3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37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</p:txBody>
      </p:sp>
      <p:pic>
        <p:nvPicPr>
          <p:cNvPr id="89" name="Google Shape;89;p16" title="Captura.PNG"/>
          <p:cNvPicPr preferRelativeResize="0"/>
          <p:nvPr/>
        </p:nvPicPr>
        <p:blipFill rotWithShape="1">
          <a:blip r:embed="rId3">
            <a:alphaModFix/>
          </a:blip>
          <a:srcRect b="0" l="690" r="690" t="0"/>
          <a:stretch/>
        </p:blipFill>
        <p:spPr>
          <a:xfrm>
            <a:off x="4644675" y="500925"/>
            <a:ext cx="3462724" cy="18288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/>
        </p:nvSpPr>
        <p:spPr>
          <a:xfrm>
            <a:off x="311725" y="1358100"/>
            <a:ext cx="3512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Cascada/Waterfall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Secuencial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Estructurada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Poco flexible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 para proyectos con requisitos bien definidos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1.png"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75" y="2542725"/>
            <a:ext cx="4166400" cy="2407299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" name="Google Shape;92;p16"/>
          <p:cNvSpPr/>
          <p:nvPr/>
        </p:nvSpPr>
        <p:spPr>
          <a:xfrm>
            <a:off x="4572000" y="3544050"/>
            <a:ext cx="314400" cy="1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572000" y="3957525"/>
            <a:ext cx="314400" cy="1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/>
          <p:nvPr/>
        </p:nvSpPr>
        <p:spPr>
          <a:xfrm rot="-10796720">
            <a:off x="6189366" y="3403795"/>
            <a:ext cx="314400" cy="1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1193225" y="4020375"/>
            <a:ext cx="3168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Actividades completadas dentro del EDT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Gantt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Definición y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análisis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 requerimientos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38425" y="326875"/>
            <a:ext cx="25989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Actores/Roles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38425" y="952375"/>
            <a:ext cx="3805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Actores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arenR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Servicio Nacional de Aduanas (SNA)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Control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Fiscalización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Facilitación del comercio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arenR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Servicio Agrícola y Ganadero (SAG)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Control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Fiscalización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arenR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Policía de Investigaciones (PDI)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Control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Fiscalización</a:t>
            </a:r>
            <a:endParaRPr sz="1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arenR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Ciudadanos / Pasajeros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Facilitación del comercio (usuarios del sistema)</a:t>
            </a:r>
            <a:endParaRPr sz="1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arenR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Aduanas de países limítrofes (Aduana Argentina)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Instituciones extranjeras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Facilitación del comercio (intercambio de datos / coordinación fronteriza)</a:t>
            </a:r>
            <a:endParaRPr sz="1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02" name="Google Shape;102;p17" title="01_libertador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175" y="527500"/>
            <a:ext cx="2167050" cy="16253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0000" stPos="0" sy="-100000" ky="0"/>
          </a:effectLst>
        </p:spPr>
      </p:pic>
      <p:pic>
        <p:nvPicPr>
          <p:cNvPr id="103" name="Google Shape;103;p17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650" y="3044925"/>
            <a:ext cx="1659950" cy="124497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0000" stPos="0" sy="-100000" ky="0"/>
          </a:effectLst>
        </p:spPr>
      </p:pic>
      <p:pic>
        <p:nvPicPr>
          <p:cNvPr id="104" name="Google Shape;104;p17" title="sag-aysen-nuevo-perro-inspeccion-fronter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5925" y="2380050"/>
            <a:ext cx="1370625" cy="14634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25" y="500925"/>
            <a:ext cx="37065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</a:t>
            </a:r>
            <a:endParaRPr/>
          </a:p>
        </p:txBody>
      </p:sp>
      <p:pic>
        <p:nvPicPr>
          <p:cNvPr id="110" name="Google Shape;110;p18" title="Captu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00" y="960250"/>
            <a:ext cx="4166401" cy="300447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20000" stPos="0" sy="-100000" ky="0"/>
          </a:effectLst>
        </p:spPr>
      </p:pic>
      <p:sp>
        <p:nvSpPr>
          <p:cNvPr id="111" name="Google Shape;111;p18"/>
          <p:cNvSpPr txBox="1"/>
          <p:nvPr/>
        </p:nvSpPr>
        <p:spPr>
          <a:xfrm>
            <a:off x="667650" y="1416650"/>
            <a:ext cx="3408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Funcionales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(R.1 / R.2 / R.3 / R.5 / R.6 / R.9 / R.10)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Automatizar procesos clave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Mejoran la eficiencia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Reducen errores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Agilizan controles fronterizos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Funcionales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(R.4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R.8)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000">
                <a:solidFill>
                  <a:schemeClr val="lt1"/>
                </a:solidFill>
              </a:rPr>
              <a:t>Aseguran </a:t>
            </a:r>
            <a:r>
              <a:rPr b="1" lang="es" sz="1000">
                <a:solidFill>
                  <a:schemeClr val="lt1"/>
                </a:solidFill>
              </a:rPr>
              <a:t>disponibilidad</a:t>
            </a:r>
            <a:r>
              <a:rPr lang="es" sz="1000">
                <a:solidFill>
                  <a:schemeClr val="lt1"/>
                </a:solidFill>
              </a:rPr>
              <a:t> y </a:t>
            </a:r>
            <a:r>
              <a:rPr b="1" lang="es" sz="1000">
                <a:solidFill>
                  <a:schemeClr val="lt1"/>
                </a:solidFill>
              </a:rPr>
              <a:t>respuesta rápida</a:t>
            </a:r>
            <a:r>
              <a:rPr lang="es" sz="1000">
                <a:solidFill>
                  <a:schemeClr val="lt1"/>
                </a:solidFill>
              </a:rPr>
              <a:t>, elementos esenciales para el buen funcionamiento del sistema en tiempo real.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Gantt</a:t>
            </a:r>
            <a:endParaRPr/>
          </a:p>
        </p:txBody>
      </p:sp>
      <p:pic>
        <p:nvPicPr>
          <p:cNvPr id="117" name="Google Shape;117;p19" title="Captura.PNG"/>
          <p:cNvPicPr preferRelativeResize="0"/>
          <p:nvPr/>
        </p:nvPicPr>
        <p:blipFill rotWithShape="1">
          <a:blip r:embed="rId3">
            <a:alphaModFix/>
          </a:blip>
          <a:srcRect b="0" l="788" r="601" t="0"/>
          <a:stretch/>
        </p:blipFill>
        <p:spPr>
          <a:xfrm>
            <a:off x="4467575" y="375225"/>
            <a:ext cx="4530401" cy="394247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50000"/>
              </a:srgbClr>
            </a:outerShdw>
            <a:reflection blurRad="0" dir="0" dist="0" endA="0" endPos="6000" fadeDir="5400012" kx="0" rotWithShape="0" algn="bl" stA="21000" stPos="0" sy="-100000" ky="0"/>
          </a:effectLst>
        </p:spPr>
      </p:pic>
      <p:sp>
        <p:nvSpPr>
          <p:cNvPr id="118" name="Google Shape;118;p19"/>
          <p:cNvSpPr txBox="1"/>
          <p:nvPr/>
        </p:nvSpPr>
        <p:spPr>
          <a:xfrm>
            <a:off x="430325" y="1316625"/>
            <a:ext cx="37065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Agrupamos las tareas en 6 fases: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Análisis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Diseño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Testeo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Implementación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Mantención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Estas 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actividades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están distribuidas dentro de un periodo de 20 semanas, durando cada actividad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 16 a 80 hrs.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25" y="500925"/>
            <a:ext cx="2289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227250" y="1174925"/>
            <a:ext cx="382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sistema actual presenta problemas de integración, automatización y respuesta frente a los procesos fronterizos.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necesita de un </a:t>
            </a:r>
            <a:r>
              <a:rPr b="1"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digitalizado que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automatice y agilice los procesos aduaneros para reducir los tiempos de espera de los viajeros y modernizar el sistema.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663875" y="2729500"/>
            <a:ext cx="431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planificación mediante la </a:t>
            </a:r>
            <a:r>
              <a:rPr b="1"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Carta Gantt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nos permitió estructurar de forma clara cada etapa del proyecto, asegurando una ejecución ordenada bajo la metodología en cascada.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663875" y="316425"/>
            <a:ext cx="43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partir de la </a:t>
            </a:r>
            <a:r>
              <a:rPr b="1"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análisis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levantamos los </a:t>
            </a:r>
            <a:r>
              <a:rPr b="1"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requerimientos funcionales y no funcionales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encontrando actores clave como los viajeros, PDI, SAG y roles como el control o la fiscalización.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0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0" y="2504250"/>
            <a:ext cx="1926650" cy="11454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50000"/>
              </a:srgbClr>
            </a:outerShdw>
            <a:reflection blurRad="0" dir="0" dist="0" endA="0" endPos="39000" fadeDir="5400012" kx="0" rotWithShape="0" algn="bl" stA="46000" stPos="0" sy="-100000" ky="0"/>
          </a:effectLst>
        </p:spPr>
      </p:pic>
      <p:pic>
        <p:nvPicPr>
          <p:cNvPr id="128" name="Google Shape;128;p20" title="download.jpg"/>
          <p:cNvPicPr preferRelativeResize="0"/>
          <p:nvPr/>
        </p:nvPicPr>
        <p:blipFill rotWithShape="1">
          <a:blip r:embed="rId4">
            <a:alphaModFix/>
          </a:blip>
          <a:srcRect b="13584" l="0" r="0" t="0"/>
          <a:stretch/>
        </p:blipFill>
        <p:spPr>
          <a:xfrm>
            <a:off x="2691625" y="3809200"/>
            <a:ext cx="1365125" cy="861225"/>
          </a:xfrm>
          <a:prstGeom prst="rect">
            <a:avLst/>
          </a:prstGeom>
          <a:noFill/>
          <a:ln>
            <a:noFill/>
          </a:ln>
          <a:effectLst>
            <a:outerShdw blurRad="68580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44000" stPos="0" sy="-100000" ky="0"/>
          </a:effectLst>
        </p:spPr>
      </p:pic>
      <p:pic>
        <p:nvPicPr>
          <p:cNvPr id="129" name="Google Shape;129;p20" title="imag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163" y="3409850"/>
            <a:ext cx="2613925" cy="1528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  <a:reflection blurRad="0" dir="0" dist="0" endA="0" endPos="16000" fadeDir="5400012" kx="0" rotWithShape="0" algn="bl" stA="58999" stPos="0" sy="-100000" ky="0"/>
          </a:effectLst>
        </p:spPr>
      </p:pic>
      <p:pic>
        <p:nvPicPr>
          <p:cNvPr id="130" name="Google Shape;130;p20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300" y="1116812"/>
            <a:ext cx="2110225" cy="11817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  <a:reflection blurRad="0" dir="0" dist="0" endA="0" endPos="16000" fadeDir="5400012" kx="0" rotWithShape="0" algn="bl" stA="58999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